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0"/>
  </p:handoutMasterIdLst>
  <p:sldIdLst>
    <p:sldId id="314" r:id="rId2"/>
    <p:sldId id="290" r:id="rId3"/>
    <p:sldId id="275" r:id="rId4"/>
    <p:sldId id="276" r:id="rId5"/>
    <p:sldId id="289" r:id="rId6"/>
    <p:sldId id="291" r:id="rId7"/>
    <p:sldId id="278" r:id="rId8"/>
    <p:sldId id="292" r:id="rId9"/>
  </p:sldIdLst>
  <p:sldSz cx="9144000" cy="5143500" type="screen16x9"/>
  <p:notesSz cx="7099300" cy="102346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460F7"/>
    <a:srgbClr val="72BBF7"/>
    <a:srgbClr val="F9FFD0"/>
    <a:srgbClr val="F9F7DB"/>
    <a:srgbClr val="E6DDC1"/>
    <a:srgbClr val="15317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/>
    <p:restoredTop sz="94595"/>
  </p:normalViewPr>
  <p:slideViewPr>
    <p:cSldViewPr>
      <p:cViewPr varScale="1">
        <p:scale>
          <a:sx n="145" d="100"/>
          <a:sy n="145" d="100"/>
        </p:scale>
        <p:origin x="71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1B4BCB40-706F-1841-A90A-CE65F1758655}" type="datetime1">
              <a:rPr lang="en-AU" altLang="en-US"/>
              <a:pPr/>
              <a:t>20/8/19</a:t>
            </a:fld>
            <a:endParaRPr lang="en-AU" altLang="en-US"/>
          </a:p>
        </p:txBody>
      </p:sp>
      <p:sp>
        <p:nvSpPr>
          <p:cNvPr id="3072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2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A82E2E7-19B6-BC4F-B1EF-0F3F4C9FD9AF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DC4EA-C8BB-374E-9401-D4FB6AF1675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9434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C9641-FD31-9E44-939E-02B168F2F5D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5299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60BC4-B1C6-4E45-95DD-ADA8294D21A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291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F0E9F-41DC-C045-9D9A-0849FF38425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6958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580BA-98A1-C944-830F-578590EC064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563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07914-D34B-7142-BEE0-9BDEFC0661F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2826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C6D13-DCAF-5A40-A62C-4346F86CEAC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1869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00261-6B41-4D47-A875-997013CCFCB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4618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98EB4-AA7F-AC46-82DC-764E9D49226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296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DBAA6-9626-1144-AAA5-5BD024B0023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042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BEB28-1272-E34A-B993-3C2313FBB48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478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a typeface="ＭＳ Ｐゴシック" charset="0"/>
                <a:cs typeface="Times New Roman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CD2492B6-3BA3-BC45-9F1E-8918A4C29C7B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  <a:cs typeface="Times New Roman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  <a:cs typeface="Times New Roman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  <a:cs typeface="Times New Roman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" y="-20538"/>
            <a:ext cx="9141291" cy="5164038"/>
          </a:xfrm>
          <a:prstGeom prst="rect">
            <a:avLst/>
          </a:prstGeom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818210" y="1510904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21875F9-77B3-DA43-A3DE-E8C695762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436" y="1602254"/>
            <a:ext cx="56571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AU" sz="5400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Artemia</a:t>
            </a:r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(sea monkeys)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98CA-12DB-8D41-9055-545DE452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208" y="267494"/>
            <a:ext cx="5265585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830C13-74C4-1A40-993C-6922E6AEF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143416"/>
            <a:ext cx="2222981" cy="722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99FFE-27DF-9241-BAD7-828B556FF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172946"/>
            <a:ext cx="2160240" cy="4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61337" y="991791"/>
            <a:ext cx="42826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200"/>
              </a:spcBef>
              <a:buClr>
                <a:schemeClr val="accent2"/>
              </a:buClr>
              <a:buFont typeface="Tahoma" charset="0"/>
              <a:buNone/>
            </a:pPr>
            <a:r>
              <a:rPr lang="en-AU" alt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Artemia</a:t>
            </a: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 are also known as </a:t>
            </a:r>
            <a:b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</a:b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Brine Shrimp or Sea Monkeys!</a:t>
            </a:r>
          </a:p>
          <a:p>
            <a:pPr eaLnBrk="1" hangingPunct="1">
              <a:spcBef>
                <a:spcPts val="1200"/>
              </a:spcBef>
              <a:buClr>
                <a:schemeClr val="accent2"/>
              </a:buClr>
              <a:buFont typeface="Tahoma" charset="0"/>
              <a:buNone/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They are a crustacean – they </a:t>
            </a:r>
            <a:b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</a:b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are related to crabs, lobsters, prawns etc.</a:t>
            </a:r>
          </a:p>
          <a:p>
            <a:pPr eaLnBrk="1" hangingPunct="1">
              <a:spcBef>
                <a:spcPts val="1200"/>
              </a:spcBef>
              <a:buClr>
                <a:schemeClr val="accent2"/>
              </a:buClr>
              <a:buFont typeface="Tahoma" charset="0"/>
              <a:buNone/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They have 11 pairs of legs. </a:t>
            </a:r>
          </a:p>
          <a:p>
            <a:pPr eaLnBrk="1" hangingPunct="1"/>
            <a:endParaRPr lang="en-AU" altLang="en-US" sz="135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29615" y="141685"/>
            <a:ext cx="480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AU" altLang="en-US" sz="3300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are </a:t>
            </a:r>
            <a:r>
              <a:rPr lang="en-AU" altLang="en-US" sz="3300" i="1" dirty="0" err="1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Artemia</a:t>
            </a:r>
            <a:r>
              <a:rPr lang="en-AU" altLang="en-US" sz="3300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72" y="0"/>
            <a:ext cx="432032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23528" y="141685"/>
            <a:ext cx="5829300" cy="85725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are </a:t>
            </a:r>
            <a:r>
              <a:rPr lang="en-US" altLang="en-US" i="1" dirty="0" err="1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Artemia</a:t>
            </a:r>
            <a:r>
              <a:rPr lang="en-US" altLang="en-US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?</a:t>
            </a:r>
          </a:p>
        </p:txBody>
      </p:sp>
      <p:sp>
        <p:nvSpPr>
          <p:cNvPr id="16386" name="Rectangle 1028"/>
          <p:cNvSpPr>
            <a:spLocks noChangeArrowheads="1"/>
          </p:cNvSpPr>
          <p:nvPr/>
        </p:nvSpPr>
        <p:spPr bwMode="auto">
          <a:xfrm>
            <a:off x="1485900" y="1314450"/>
            <a:ext cx="6172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en-US"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869794"/>
            <a:ext cx="9144952" cy="2294244"/>
            <a:chOff x="0" y="2707571"/>
            <a:chExt cx="6459141" cy="1620440"/>
          </a:xfrm>
        </p:grpSpPr>
        <p:pic>
          <p:nvPicPr>
            <p:cNvPr id="16387" name="Picture 1030" descr="Capture_000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7571"/>
              <a:ext cx="2228850" cy="162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1031" descr="Capture_00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181" y="2708761"/>
              <a:ext cx="21717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1032" descr="Capture_000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7"/>
            <a:stretch>
              <a:fillRect/>
            </a:stretch>
          </p:blipFill>
          <p:spPr bwMode="auto">
            <a:xfrm>
              <a:off x="4375547" y="2707571"/>
              <a:ext cx="2083594" cy="162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Rectangle 1033"/>
          <p:cNvSpPr>
            <a:spLocks noChangeArrowheads="1"/>
          </p:cNvSpPr>
          <p:nvPr/>
        </p:nvSpPr>
        <p:spPr bwMode="auto">
          <a:xfrm>
            <a:off x="323528" y="1148954"/>
            <a:ext cx="8352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17500" indent="-3175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900"/>
              </a:spcBef>
              <a:buClr>
                <a:schemeClr val="accent2"/>
              </a:buClr>
            </a:pPr>
            <a:r>
              <a:rPr lang="en-AU" alt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The body plan of crustaceans is divided into 3 parts: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228371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Head</a:t>
            </a: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2283718"/>
            <a:ext cx="279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Thorax (middle)</a:t>
            </a: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2283718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Abdomen (tail)</a:t>
            </a: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50" y="645741"/>
            <a:ext cx="5408049" cy="4158257"/>
          </a:xfrm>
          <a:prstGeom prst="rect">
            <a:avLst/>
          </a:prstGeom>
        </p:spPr>
      </p:pic>
      <p:sp>
        <p:nvSpPr>
          <p:cNvPr id="174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0" y="141685"/>
            <a:ext cx="4572000" cy="857250"/>
          </a:xfrm>
        </p:spPr>
        <p:txBody>
          <a:bodyPr/>
          <a:lstStyle/>
          <a:p>
            <a:pPr algn="l"/>
            <a:r>
              <a:rPr lang="en-AU" altLang="en-US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Is it a boy or a girl?</a:t>
            </a:r>
          </a:p>
        </p:txBody>
      </p:sp>
      <p:sp>
        <p:nvSpPr>
          <p:cNvPr id="17410" name="Rectangle 1033"/>
          <p:cNvSpPr>
            <a:spLocks noGrp="1" noChangeArrowheads="1"/>
          </p:cNvSpPr>
          <p:nvPr>
            <p:ph type="body" idx="1"/>
          </p:nvPr>
        </p:nvSpPr>
        <p:spPr>
          <a:xfrm>
            <a:off x="246758" y="1051322"/>
            <a:ext cx="3461147" cy="30861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900"/>
              </a:spcBef>
              <a:buClr>
                <a:srgbClr val="3333CC"/>
              </a:buClr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Female </a:t>
            </a:r>
            <a:r>
              <a:rPr lang="en-AU" altLang="en-US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Artemia</a:t>
            </a: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 are on average a millimetre longer than the males.</a:t>
            </a:r>
          </a:p>
          <a:p>
            <a:pPr eaLnBrk="1" hangingPunct="1">
              <a:spcBef>
                <a:spcPts val="900"/>
              </a:spcBef>
              <a:buClr>
                <a:srgbClr val="3333CC"/>
              </a:buClr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Males have large clasping structures.</a:t>
            </a:r>
          </a:p>
          <a:p>
            <a:pPr eaLnBrk="1" hangingPunct="1">
              <a:spcBef>
                <a:spcPts val="900"/>
              </a:spcBef>
              <a:buClr>
                <a:srgbClr val="3333CC"/>
              </a:buClr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Females have a brood pouch containing eggs.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 b="129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129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415" name="Rectangle 1031"/>
          <p:cNvSpPr>
            <a:spLocks noChangeArrowheads="1"/>
          </p:cNvSpPr>
          <p:nvPr/>
        </p:nvSpPr>
        <p:spPr bwMode="auto">
          <a:xfrm>
            <a:off x="323528" y="1020366"/>
            <a:ext cx="849694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00" indent="-3175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900"/>
              </a:spcBef>
              <a:buClr>
                <a:srgbClr val="3333CC"/>
              </a:buClr>
            </a:pPr>
            <a:r>
              <a:rPr lang="en-AU" altLang="en-US" i="1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Artemia</a:t>
            </a:r>
            <a:r>
              <a:rPr lang="en-AU" alt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 live in salt lakes and dried up salt flats around the world – including the salt lakes on Rottnest Island. </a:t>
            </a:r>
          </a:p>
        </p:txBody>
      </p:sp>
      <p:sp>
        <p:nvSpPr>
          <p:cNvPr id="19458" name="Rectangle 1032"/>
          <p:cNvSpPr>
            <a:spLocks noChangeArrowheads="1"/>
          </p:cNvSpPr>
          <p:nvPr/>
        </p:nvSpPr>
        <p:spPr bwMode="auto">
          <a:xfrm>
            <a:off x="323528" y="141685"/>
            <a:ext cx="480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AU" altLang="en-US" sz="33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Where do</a:t>
            </a:r>
            <a:r>
              <a:rPr lang="en-AU" altLang="en-US" sz="3300" i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AU" altLang="en-US" sz="3300" i="1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Artemia</a:t>
            </a:r>
            <a:r>
              <a:rPr lang="en-AU" altLang="en-US" sz="3300" i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AU" altLang="en-US" sz="33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live?</a:t>
            </a:r>
          </a:p>
        </p:txBody>
      </p:sp>
    </p:spTree>
    <p:extLst>
      <p:ext uri="{BB962C8B-B14F-4D97-AF65-F5344CB8AC3E}">
        <p14:creationId xmlns:p14="http://schemas.microsoft.com/office/powerpoint/2010/main" val="1330167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1031"/>
          <p:cNvSpPr>
            <a:spLocks noChangeArrowheads="1"/>
          </p:cNvSpPr>
          <p:nvPr/>
        </p:nvSpPr>
        <p:spPr bwMode="auto">
          <a:xfrm>
            <a:off x="323529" y="1020366"/>
            <a:ext cx="41764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00" indent="-3175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900"/>
              </a:spcBef>
              <a:buClr>
                <a:srgbClr val="3333CC"/>
              </a:buClr>
              <a:buFont typeface="Tahoma" charset="0"/>
              <a:buChar char="•"/>
            </a:pPr>
            <a:r>
              <a:rPr lang="en-AU" alt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Artemia</a:t>
            </a: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 produce cysts which is an egg with a hard shell. These cysts only hatch when water is in the salt lake. </a:t>
            </a:r>
          </a:p>
          <a:p>
            <a:pPr eaLnBrk="1" hangingPunct="1">
              <a:spcBef>
                <a:spcPts val="900"/>
              </a:spcBef>
              <a:buClr>
                <a:srgbClr val="3333CC"/>
              </a:buClr>
              <a:buFont typeface="Tahoma" charset="0"/>
              <a:buChar char="•"/>
            </a:pPr>
            <a:r>
              <a:rPr lang="en-AU" alt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Calibri" charset="0"/>
              </a:rPr>
              <a:t>Cysts can survive temperatures that are below freezing and in areas where there is no oxygen!</a:t>
            </a:r>
          </a:p>
        </p:txBody>
      </p:sp>
      <p:sp>
        <p:nvSpPr>
          <p:cNvPr id="19458" name="Rectangle 1032"/>
          <p:cNvSpPr>
            <a:spLocks noChangeArrowheads="1"/>
          </p:cNvSpPr>
          <p:nvPr/>
        </p:nvSpPr>
        <p:spPr bwMode="auto">
          <a:xfrm>
            <a:off x="323528" y="141685"/>
            <a:ext cx="480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AU" altLang="en-US" sz="3300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Where do </a:t>
            </a:r>
            <a:r>
              <a:rPr lang="en-AU" altLang="en-US" sz="3300" dirty="0" err="1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Artemia</a:t>
            </a:r>
            <a:r>
              <a:rPr lang="en-AU" altLang="en-US" sz="3300" dirty="0">
                <a:solidFill>
                  <a:srgbClr val="00206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live?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05" y="0"/>
            <a:ext cx="434792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892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64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6043</TotalTime>
  <Words>145</Words>
  <Application>Microsoft Macintosh PowerPoint</Application>
  <PresentationFormat>On-screen Show (16:9)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ＭＳ Ｐゴシック</vt:lpstr>
      <vt:lpstr>Calibri</vt:lpstr>
      <vt:lpstr>Helvetica Neue</vt:lpstr>
      <vt:lpstr>Helvetica Neue Light</vt:lpstr>
      <vt:lpstr>Helvetica Neue Medium</vt:lpstr>
      <vt:lpstr>Tahoma</vt:lpstr>
      <vt:lpstr>Times New Roman</vt:lpstr>
      <vt:lpstr>Default Design</vt:lpstr>
      <vt:lpstr>PowerPoint Presentation</vt:lpstr>
      <vt:lpstr>PowerPoint Presentation</vt:lpstr>
      <vt:lpstr>What are Artemia?</vt:lpstr>
      <vt:lpstr>Is it a boy or a girl?</vt:lpstr>
      <vt:lpstr>PowerPoint Presentation</vt:lpstr>
      <vt:lpstr>PowerPoint Presentation</vt:lpstr>
      <vt:lpstr>PowerPoint Presentation</vt:lpstr>
      <vt:lpstr>PowerPoint Presentation</vt:lpstr>
    </vt:vector>
  </TitlesOfParts>
  <Company>Dept. of Fisheries WA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fisheries</dc:creator>
  <cp:lastModifiedBy>Carina Lancaster</cp:lastModifiedBy>
  <cp:revision>65</cp:revision>
  <dcterms:created xsi:type="dcterms:W3CDTF">2011-03-28T13:31:36Z</dcterms:created>
  <dcterms:modified xsi:type="dcterms:W3CDTF">2019-08-20T08:47:22Z</dcterms:modified>
</cp:coreProperties>
</file>